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slideLayouts/slideLayout12.xml" ContentType="application/vnd.openxmlformats-officedocument.presentationml.slideLayout+xml"/>
  <Override PartName="/ppt/theme/theme6.xml" ContentType="application/vnd.openxmlformats-officedocument.theme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slideLayouts/slideLayout18.xml" ContentType="application/vnd.openxmlformats-officedocument.presentationml.slideLayout+xml"/>
  <Override PartName="/ppt/theme/theme9.xml" ContentType="application/vnd.openxmlformats-officedocument.theme+xml"/>
  <Override PartName="/ppt/slideLayouts/slideLayout19.xml" ContentType="application/vnd.openxmlformats-officedocument.presentationml.slideLayout+xml"/>
  <Override PartName="/ppt/theme/theme10.xml" ContentType="application/vnd.openxmlformats-officedocument.theme+xml"/>
  <Override PartName="/ppt/slideLayouts/slideLayout20.xml" ContentType="application/vnd.openxmlformats-officedocument.presentationml.slideLayout+xml"/>
  <Override PartName="/ppt/theme/theme11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12.xml" ContentType="application/vnd.openxmlformats-officedocument.theme+xml"/>
  <Override PartName="/ppt/slideLayouts/slideLayout26.xml" ContentType="application/vnd.openxmlformats-officedocument.presentationml.slideLayout+xml"/>
  <Override PartName="/ppt/theme/theme13.xml" ContentType="application/vnd.openxmlformats-officedocument.theme+xml"/>
  <Override PartName="/ppt/slideLayouts/slideLayout27.xml" ContentType="application/vnd.openxmlformats-officedocument.presentationml.slideLayout+xml"/>
  <Override PartName="/ppt/theme/theme14.xml" ContentType="application/vnd.openxmlformats-officedocument.theme+xml"/>
  <Override PartName="/ppt/slideLayouts/slideLayout28.xml" ContentType="application/vnd.openxmlformats-officedocument.presentationml.slideLayout+xml"/>
  <Override PartName="/ppt/theme/theme15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6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17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8.xml" ContentType="application/vnd.openxmlformats-officedocument.theme+xml"/>
  <Override PartName="/ppt/slideLayouts/slideLayout38.xml" ContentType="application/vnd.openxmlformats-officedocument.presentationml.slideLayout+xml"/>
  <Override PartName="/ppt/theme/theme19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67" r:id="rId4"/>
    <p:sldMasterId id="2147483673" r:id="rId5"/>
    <p:sldMasterId id="2147483675" r:id="rId6"/>
    <p:sldMasterId id="2147483677" r:id="rId7"/>
    <p:sldMasterId id="2147483679" r:id="rId8"/>
    <p:sldMasterId id="2147483684" r:id="rId9"/>
    <p:sldMasterId id="2147483686" r:id="rId10"/>
    <p:sldMasterId id="2147483688" r:id="rId11"/>
    <p:sldMasterId id="2147483690" r:id="rId12"/>
    <p:sldMasterId id="2147483696" r:id="rId13"/>
    <p:sldMasterId id="2147483698" r:id="rId14"/>
    <p:sldMasterId id="2147483700" r:id="rId15"/>
    <p:sldMasterId id="2147483704" r:id="rId16"/>
    <p:sldMasterId id="2147483709" r:id="rId17"/>
    <p:sldMasterId id="2147483712" r:id="rId18"/>
    <p:sldMasterId id="2147483716" r:id="rId19"/>
    <p:sldMasterId id="2147483718" r:id="rId20"/>
  </p:sldMasterIdLst>
  <p:notesMasterIdLst>
    <p:notesMasterId r:id="rId27"/>
  </p:notesMasterIdLst>
  <p:sldIdLst>
    <p:sldId id="256" r:id="rId21"/>
    <p:sldId id="1589" r:id="rId22"/>
    <p:sldId id="1590" r:id="rId23"/>
    <p:sldId id="1591" r:id="rId24"/>
    <p:sldId id="1592" r:id="rId25"/>
    <p:sldId id="1593" r:id="rId2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0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0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2D52E0-66DC-47BF-89F1-1FFA1BBF1209}" type="datetimeFigureOut">
              <a:rPr lang="es-MX" smtClean="0"/>
              <a:t>22/10/2021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624BE-78ED-4571-897C-11AAADB6D07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4484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0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28 de Octubre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2475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11439" y="274640"/>
            <a:ext cx="5875361" cy="53128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EDD9FC20-3422-4CB5-A82E-A3496C26E493}" type="slidenum">
              <a:rPr lang="es-MX" smtClean="0"/>
              <a:t>‹Nº›</a:t>
            </a:fld>
            <a:endParaRPr lang="es-MX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5754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70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2306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952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910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28 de Octubre de 2021 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549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5796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06691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8712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35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2191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295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3551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0755" y="2"/>
            <a:ext cx="7463245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82760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2323" y="2"/>
            <a:ext cx="7451677" cy="532263"/>
          </a:xfrm>
        </p:spPr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9580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6816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05971" y="2"/>
            <a:ext cx="7438030" cy="532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488" tIns="44450" rIns="90488" bIns="44450" anchor="ctr">
            <a:noAutofit/>
          </a:bodyPr>
          <a:lstStyle>
            <a:lvl1pPr>
              <a:defRPr lang="es-MX" sz="1800" b="1" dirty="0">
                <a:solidFill>
                  <a:schemeClr val="bg1">
                    <a:lumMod val="95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pPr marL="0" lvl="0" defTabSz="571500" eaLnBrk="0" fontAlgn="base" hangingPunct="0">
              <a:spcAft>
                <a:spcPct val="0"/>
              </a:spcAft>
            </a:pPr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696" y="3268490"/>
            <a:ext cx="8229600" cy="1463478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lang="es-ES" sz="1350" smtClean="0">
                <a:latin typeface="+mj-lt"/>
              </a:defRPr>
            </a:lvl1pPr>
            <a:lvl2pPr>
              <a:defRPr lang="es-ES" sz="1350" smtClean="0">
                <a:latin typeface="+mn-lt"/>
              </a:defRPr>
            </a:lvl2pPr>
            <a:lvl3pPr>
              <a:defRPr lang="es-ES" sz="1350" smtClean="0">
                <a:latin typeface="+mn-lt"/>
              </a:defRPr>
            </a:lvl3pPr>
            <a:lvl4pPr>
              <a:defRPr lang="es-ES" sz="1350" smtClean="0">
                <a:latin typeface="+mn-lt"/>
              </a:defRPr>
            </a:lvl4pPr>
            <a:lvl5pPr>
              <a:defRPr lang="es-MX" sz="1350">
                <a:latin typeface="+mn-lt"/>
              </a:defRPr>
            </a:lvl5pPr>
          </a:lstStyle>
          <a:p>
            <a:pPr marL="0" lvl="0" algn="just" eaLnBrk="0" hangingPunct="0">
              <a:spcAft>
                <a:spcPct val="20000"/>
              </a:spcAft>
            </a:pPr>
            <a:r>
              <a:rPr lang="es-ES"/>
              <a:t>Editar el estilo de texto del patrón</a:t>
            </a:r>
          </a:p>
          <a:p>
            <a:pPr marL="0" lvl="1" algn="just" eaLnBrk="0" hangingPunct="0">
              <a:spcAft>
                <a:spcPct val="20000"/>
              </a:spcAft>
            </a:pPr>
            <a:r>
              <a:rPr lang="es-ES"/>
              <a:t>Segundo nivel</a:t>
            </a:r>
          </a:p>
          <a:p>
            <a:pPr marL="0" lvl="2" algn="just" eaLnBrk="0" hangingPunct="0">
              <a:spcAft>
                <a:spcPct val="20000"/>
              </a:spcAft>
            </a:pPr>
            <a:r>
              <a:rPr lang="es-ES"/>
              <a:t>Tercer nivel</a:t>
            </a:r>
          </a:p>
          <a:p>
            <a:pPr marL="0" lvl="3" algn="just" eaLnBrk="0" hangingPunct="0">
              <a:spcAft>
                <a:spcPct val="20000"/>
              </a:spcAft>
            </a:pPr>
            <a:r>
              <a:rPr lang="es-ES"/>
              <a:t>Cuarto nivel</a:t>
            </a:r>
          </a:p>
          <a:p>
            <a:pPr marL="0" lvl="4" algn="just" eaLnBrk="0" hangingPunct="0">
              <a:spcAft>
                <a:spcPct val="20000"/>
              </a:spcAft>
            </a:pPr>
            <a:r>
              <a:rPr lang="es-ES"/>
              <a:t>Quinto nivel</a:t>
            </a:r>
            <a:endParaRPr lang="es-MX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66078" y="6381330"/>
            <a:ext cx="598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s-MX" smtClean="0"/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11 Marcador de texto"/>
          <p:cNvSpPr>
            <a:spLocks noGrp="1"/>
          </p:cNvSpPr>
          <p:nvPr>
            <p:ph type="body" sz="quarter" idx="13"/>
          </p:nvPr>
        </p:nvSpPr>
        <p:spPr>
          <a:xfrm>
            <a:off x="334193" y="1314972"/>
            <a:ext cx="8352606" cy="1297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 marL="0" indent="0">
              <a:buNone/>
              <a:defRPr lang="es-ES" sz="1350" b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128588" indent="0">
              <a:buNone/>
              <a:defRPr lang="es-ES" sz="1350" smtClean="0">
                <a:latin typeface="+mn-lt"/>
              </a:defRPr>
            </a:lvl2pPr>
            <a:lvl3pPr marL="514350" indent="0">
              <a:buNone/>
              <a:defRPr lang="es-ES" sz="1350" smtClean="0">
                <a:latin typeface="+mn-lt"/>
              </a:defRPr>
            </a:lvl3pPr>
            <a:lvl4pPr marL="857250" indent="0">
              <a:buNone/>
              <a:defRPr lang="es-ES" sz="1350" smtClean="0">
                <a:latin typeface="+mn-lt"/>
              </a:defRPr>
            </a:lvl4pPr>
            <a:lvl5pPr marL="1200150" indent="0">
              <a:buNone/>
              <a:defRPr lang="es-MX" sz="1350">
                <a:latin typeface="+mn-lt"/>
              </a:defRPr>
            </a:lvl5pPr>
          </a:lstStyle>
          <a:p>
            <a:pPr marL="0" lvl="0"/>
            <a:r>
              <a:rPr lang="es-ES"/>
              <a:t>Editar el estilo de texto del patrón</a:t>
            </a:r>
          </a:p>
          <a:p>
            <a:pPr marL="0" lvl="1"/>
            <a:r>
              <a:rPr lang="es-ES"/>
              <a:t>Segundo nivel</a:t>
            </a:r>
          </a:p>
          <a:p>
            <a:pPr marL="0" lvl="2"/>
            <a:r>
              <a:rPr lang="es-ES"/>
              <a:t>Tercer nivel</a:t>
            </a:r>
          </a:p>
          <a:p>
            <a:pPr marL="0" lvl="3"/>
            <a:r>
              <a:rPr lang="es-ES"/>
              <a:t>Cuarto nivel</a:t>
            </a:r>
          </a:p>
          <a:p>
            <a:pPr marL="0" lvl="4"/>
            <a:r>
              <a:rPr lang="es-ES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341659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4464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494269" y="1315964"/>
            <a:ext cx="8321247" cy="4602548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494270" y="677390"/>
            <a:ext cx="8321247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8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90179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18984" y="1072120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685783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1142971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600160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2057349" indent="-228594" algn="just">
              <a:buFontTx/>
              <a:buBlip>
                <a:blip r:embed="rId2"/>
              </a:buBlip>
              <a:defRPr sz="18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436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5EF19490-00FA-4438-B7F5-86DA6A728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6" y="28511"/>
            <a:ext cx="6742300" cy="48934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BC409D0-3F46-4115-96BE-7D475D1741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86075" y="6447210"/>
            <a:ext cx="3371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28 de Octubre de 2021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1531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86730"/>
            <a:ext cx="7772400" cy="1470025"/>
          </a:xfrm>
        </p:spPr>
        <p:txBody>
          <a:bodyPr/>
          <a:lstStyle>
            <a:lvl1pPr>
              <a:defRPr sz="27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3957" y="3404287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28 de Octubre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07360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10/2021 del 28 de Octubre de 2021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65233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s-MX"/>
              <a:t>Sesión Ordinaria 10/2021 del 28 de Octubre de 2021 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037785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5"/>
          <p:cNvSpPr>
            <a:spLocks noGrp="1"/>
          </p:cNvSpPr>
          <p:nvPr>
            <p:ph type="body" sz="quarter" idx="13"/>
          </p:nvPr>
        </p:nvSpPr>
        <p:spPr>
          <a:xfrm>
            <a:off x="1338349" y="114301"/>
            <a:ext cx="6683433" cy="33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189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377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566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754" indent="0" algn="l">
              <a:buNone/>
              <a:defRPr sz="1800" b="1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6" name="Marcador de texto 7"/>
          <p:cNvSpPr>
            <a:spLocks noGrp="1"/>
          </p:cNvSpPr>
          <p:nvPr>
            <p:ph type="body" sz="quarter" idx="14"/>
          </p:nvPr>
        </p:nvSpPr>
        <p:spPr>
          <a:xfrm>
            <a:off x="241300" y="787400"/>
            <a:ext cx="8636000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1pPr>
            <a:lvl2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6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266701" y="1384300"/>
            <a:ext cx="8648700" cy="494030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  <a:lvl2pPr marL="685783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2pPr>
            <a:lvl3pPr marL="1142971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3pPr>
            <a:lvl4pPr marL="1600160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4pPr>
            <a:lvl5pPr marL="2057349" indent="-228594" algn="just">
              <a:buFontTx/>
              <a:buBlip>
                <a:blip r:embed="rId2"/>
              </a:buBlip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8" name="46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3966" y="6492900"/>
            <a:ext cx="454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1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itchFamily="34" charset="0"/>
                <a:cs typeface="Arial" pitchFamily="34" charset="0"/>
              </a:defRPr>
            </a:lvl1pPr>
          </a:lstStyle>
          <a:p>
            <a:fld id="{80B2590F-B4BA-461D-B92A-63CE21F34F70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122036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693987"/>
            <a:ext cx="6263640" cy="1470025"/>
          </a:xfrm>
        </p:spPr>
        <p:txBody>
          <a:bodyPr/>
          <a:lstStyle>
            <a:lvl1pPr>
              <a:defRPr sz="36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2039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C1132F9-AF44-4D33-8B9F-93699C699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57500" y="6492875"/>
            <a:ext cx="342900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DC3412B1-F0B8-43E9-84AC-50E22A7A8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6480151"/>
            <a:ext cx="457200" cy="377849"/>
          </a:xfrm>
          <a:prstGeom prst="rect">
            <a:avLst/>
          </a:prstGeom>
        </p:spPr>
        <p:txBody>
          <a:bodyPr anchor="ctr" anchorCtr="0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0998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28 de Octubre de 2021 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6847104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742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438238"/>
            <a:ext cx="33991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28 de Octubre de 2021 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1051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0822B0F7-6944-47C7-84D9-70D03C3D42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s-MX"/>
              <a:t>Sesión Ordinaria 10/2021 del 28 de Octubre de 2021 </a:t>
            </a:r>
            <a:endParaRPr lang="es-MX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0E1A294-4925-43C5-836B-BDD5D5C992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91261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28 de Octubre de 2021 </a:t>
            </a:r>
            <a:endParaRPr lang="es-MX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1A3DD3EB-1C09-4A74-9C02-2BF8BDCB2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6640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1667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84358C0-DBA6-44F5-AC81-D806664C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782" y="3132947"/>
            <a:ext cx="5303371" cy="592106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8" name="Marcador de pie de página 6">
            <a:extLst>
              <a:ext uri="{FF2B5EF4-FFF2-40B4-BE49-F238E27FC236}">
                <a16:creationId xmlns:a16="http://schemas.microsoft.com/office/drawing/2014/main" id="{FEEEC69E-1D31-4EF2-BE4E-B751725EC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2426" y="6595110"/>
            <a:ext cx="3399146" cy="208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28 de Octubre de 2021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228119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7"/>
          <p:cNvSpPr>
            <a:spLocks noGrp="1"/>
          </p:cNvSpPr>
          <p:nvPr>
            <p:ph type="body" sz="quarter" idx="14" hasCustomPrompt="1"/>
          </p:nvPr>
        </p:nvSpPr>
        <p:spPr>
          <a:xfrm>
            <a:off x="580768" y="787400"/>
            <a:ext cx="7154562" cy="419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2pPr>
            <a:lvl3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3pPr>
            <a:lvl4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4pPr>
            <a:lvl5pPr>
              <a:defRPr sz="1200" b="1">
                <a:solidFill>
                  <a:srgbClr val="6E56A0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s-ES" dirty="0"/>
              <a:t>Haga clic para modificar el estilo de texto del patrón</a:t>
            </a:r>
            <a:endParaRPr lang="es-MX" dirty="0"/>
          </a:p>
        </p:txBody>
      </p:sp>
      <p:sp>
        <p:nvSpPr>
          <p:cNvPr id="7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580768" y="1470454"/>
            <a:ext cx="8106032" cy="4713759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1pPr>
            <a:lvl2pPr marL="514337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2pPr>
            <a:lvl3pPr marL="857228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3pPr>
            <a:lvl4pPr marL="1200120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4pPr>
            <a:lvl5pPr marL="1543012" indent="-171446" algn="just">
              <a:buFontTx/>
              <a:buBlip>
                <a:blip r:embed="rId2"/>
              </a:buBlip>
              <a:defRPr sz="135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04521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600" b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7465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28 de Octubre de 2021 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A811B-EC15-4221-9CE3-1524AEBB1E2E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48814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6414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1" y="1934264"/>
            <a:ext cx="5742296" cy="1470025"/>
          </a:xfrm>
        </p:spPr>
        <p:txBody>
          <a:bodyPr/>
          <a:lstStyle>
            <a:lvl1pPr>
              <a:defRPr sz="27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1" y="3622651"/>
            <a:ext cx="5742296" cy="1752600"/>
          </a:xfrm>
        </p:spPr>
        <p:txBody>
          <a:bodyPr>
            <a:normAutofit/>
          </a:bodyPr>
          <a:lstStyle>
            <a:lvl1pPr marL="0" indent="0" algn="ctr">
              <a:buNone/>
              <a:defRPr sz="2100" b="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714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28 de Octubre de 2021 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E58AE-96D2-45FC-96FE-2B21174429C3}" type="slidenum">
              <a:rPr lang="es-MX" smtClean="0"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24975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0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8042" y="6339198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3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theme" Target="../theme/theme12.xml"/><Relationship Id="rId11" Type="http://schemas.openxmlformats.org/officeDocument/2006/relationships/image" Target="../media/image3.jpg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13.jpeg"/><Relationship Id="rId4" Type="http://schemas.openxmlformats.org/officeDocument/2006/relationships/slideLayout" Target="../slideLayouts/slideLayout24.xml"/><Relationship Id="rId9" Type="http://schemas.openxmlformats.org/officeDocument/2006/relationships/image" Target="../media/image4.png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_rels/slideMaster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.png"/><Relationship Id="rId5" Type="http://schemas.openxmlformats.org/officeDocument/2006/relationships/theme" Target="../theme/theme16.xml"/><Relationship Id="rId4" Type="http://schemas.openxmlformats.org/officeDocument/2006/relationships/slideLayout" Target="../slideLayouts/slideLayout32.xml"/></Relationships>
</file>

<file path=ppt/slideMasters/_rels/slideMaster17.xml.rels><?xml version="1.0" encoding="UTF-8" standalone="yes"?>
<Relationships xmlns="http://schemas.openxmlformats.org/package/2006/relationships"><Relationship Id="rId3" Type="http://schemas.openxmlformats.org/officeDocument/2006/relationships/theme" Target="../theme/theme17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0.png"/></Relationships>
</file>

<file path=ppt/slideMasters/_rels/slideMaster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7" Type="http://schemas.openxmlformats.org/officeDocument/2006/relationships/image" Target="../media/image18.jpg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38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20.xml.rels><?xml version="1.0" encoding="UTF-8" standalone="yes"?>
<Relationships xmlns="http://schemas.openxmlformats.org/package/2006/relationships"><Relationship Id="rId3" Type="http://schemas.openxmlformats.org/officeDocument/2006/relationships/theme" Target="../theme/theme2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image" Target="../media/image21.png"/><Relationship Id="rId5" Type="http://schemas.openxmlformats.org/officeDocument/2006/relationships/image" Target="../media/image20.jpg"/><Relationship Id="rId4" Type="http://schemas.openxmlformats.org/officeDocument/2006/relationships/image" Target="../media/image19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g"/><Relationship Id="rId4" Type="http://schemas.openxmlformats.org/officeDocument/2006/relationships/image" Target="../media/image11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.jp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.jpg"/><Relationship Id="rId4" Type="http://schemas.openxmlformats.org/officeDocument/2006/relationships/image" Target="../media/image1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28 de Octubre de 2021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5ED61-4BEF-4549-88EC-827584911A44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-1"/>
            <a:ext cx="1701802" cy="546101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1802" y="-2"/>
            <a:ext cx="7442199" cy="5460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1802" y="0"/>
            <a:ext cx="7431283" cy="546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575063"/>
            <a:ext cx="1023583" cy="114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3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20671" y="7184"/>
            <a:ext cx="715976" cy="7211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1" y="2"/>
            <a:ext cx="6714700" cy="576815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4" b="8728"/>
          <a:stretch/>
        </p:blipFill>
        <p:spPr>
          <a:xfrm>
            <a:off x="-1" y="0"/>
            <a:ext cx="1705971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13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1" y="2"/>
            <a:ext cx="6733694" cy="5486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1" b="7869"/>
          <a:stretch/>
        </p:blipFill>
        <p:spPr>
          <a:xfrm>
            <a:off x="1" y="2"/>
            <a:ext cx="1705970" cy="548677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6064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Rectángulo 10"/>
          <p:cNvSpPr/>
          <p:nvPr/>
        </p:nvSpPr>
        <p:spPr>
          <a:xfrm>
            <a:off x="0" y="2629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6350" y="-12360"/>
            <a:ext cx="1698673" cy="560602"/>
          </a:xfrm>
          <a:prstGeom prst="rect">
            <a:avLst/>
          </a:prstGeom>
        </p:spPr>
      </p:pic>
      <p:sp>
        <p:nvSpPr>
          <p:cNvPr id="14" name="2055 Rectángulo"/>
          <p:cNvSpPr/>
          <p:nvPr/>
        </p:nvSpPr>
        <p:spPr>
          <a:xfrm>
            <a:off x="1692323" y="-12360"/>
            <a:ext cx="7458025" cy="56060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Imagen 14"/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3" y="5714997"/>
            <a:ext cx="898642" cy="100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9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-4704" y="0"/>
            <a:ext cx="912944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-1" y="2"/>
            <a:ext cx="1858596" cy="581025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858594" y="1"/>
            <a:ext cx="7299955" cy="58102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58594" y="2"/>
            <a:ext cx="7285407" cy="581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49607"/>
            <a:ext cx="867740" cy="971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144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b="1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83148" y="7186"/>
            <a:ext cx="660852" cy="7016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705970" y="0"/>
            <a:ext cx="6777177" cy="576816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705970" cy="576816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07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8676" y="0"/>
            <a:ext cx="6760990" cy="5558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17"/>
          <a:stretch/>
        </p:blipFill>
        <p:spPr>
          <a:xfrm>
            <a:off x="1" y="0"/>
            <a:ext cx="1678675" cy="555854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45339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0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9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7556" y="64674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8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5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C8B24DD2-A40F-4555-B179-9ADD087B4B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7365" y="33030"/>
            <a:ext cx="6742300" cy="4893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3CF62CB-A637-4EA1-80A7-18989DCDB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9644" y="1139836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97179F-E906-424E-BAE7-14CA011D90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37969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28 de Octubre de 2021 </a:t>
            </a:r>
          </a:p>
        </p:txBody>
      </p:sp>
    </p:spTree>
    <p:extLst>
      <p:ext uri="{BB962C8B-B14F-4D97-AF65-F5344CB8AC3E}">
        <p14:creationId xmlns:p14="http://schemas.microsoft.com/office/powerpoint/2010/main" val="287846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</p:sldLayoutIdLst>
  <p:hf hd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F87D5031-1892-462F-ABB2-E71ECBF3A31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6386"/>
          <a:stretch/>
        </p:blipFill>
        <p:spPr>
          <a:xfrm rot="10800000">
            <a:off x="124200" y="1669598"/>
            <a:ext cx="5944796" cy="292023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4">
            <a:alphaModFix/>
          </a:blip>
          <a:srcRect r="44568"/>
          <a:stretch/>
        </p:blipFill>
        <p:spPr>
          <a:xfrm rot="10800000">
            <a:off x="65285" y="2726058"/>
            <a:ext cx="6146361" cy="292023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3865" y="2857500"/>
            <a:ext cx="5699051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4" name="Imagen 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92D01BB5-15EB-4AB6-909E-70F9383F8E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5" y="0"/>
            <a:ext cx="2571724" cy="1062990"/>
          </a:xfrm>
          <a:prstGeom prst="homePlate">
            <a:avLst>
              <a:gd name="adj" fmla="val 30645"/>
            </a:avLst>
          </a:prstGeom>
        </p:spPr>
      </p:pic>
      <p:pic>
        <p:nvPicPr>
          <p:cNvPr id="13" name="Imagen 12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07052444-C2E9-414D-A0C0-3E50439D571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735" y="5646295"/>
            <a:ext cx="1567809" cy="1211705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  <a:alphaModFix amt="19000"/>
          </a:blip>
          <a:stretch>
            <a:fillRect/>
          </a:stretch>
        </p:blipFill>
        <p:spPr>
          <a:xfrm>
            <a:off x="6354297" y="1683006"/>
            <a:ext cx="2719052" cy="367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785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tx1">
              <a:lumMod val="65000"/>
              <a:lumOff val="35000"/>
            </a:schemeClr>
          </a:solidFill>
          <a:latin typeface="Estrangelo Edessa" panose="03080600000000000000" pitchFamily="66" charset="0"/>
          <a:ea typeface="HGPSoeiKakugothicUB" panose="020B0400000000000000" pitchFamily="34" charset="-128"/>
          <a:cs typeface="Estrangelo Edessa" panose="03080600000000000000" pitchFamily="66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15" y="9817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8415" y="6492875"/>
            <a:ext cx="3428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28 de Octubre de 2021 </a:t>
            </a:r>
            <a:endParaRPr lang="es-MX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1069" y="6470243"/>
            <a:ext cx="5377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A811B-EC15-4221-9CE3-1524AEBB1E2E}" type="slidenum">
              <a:rPr lang="es-MX" smtClean="0"/>
              <a:pPr/>
              <a:t>‹Nº›</a:t>
            </a:fld>
            <a:endParaRPr lang="es-MX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7512" y="28971"/>
            <a:ext cx="7431283" cy="611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2" name="Imagen 11" descr="Texto&#10;&#10;Descripción generada automáticamente con confianza media">
            <a:extLst>
              <a:ext uri="{FF2B5EF4-FFF2-40B4-BE49-F238E27FC236}">
                <a16:creationId xmlns:a16="http://schemas.microsoft.com/office/drawing/2014/main" id="{B4C60C39-5CEF-4451-94CF-8AFD4A1C915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225"/>
            <a:ext cx="1646435" cy="611048"/>
          </a:xfrm>
          <a:prstGeom prst="rect">
            <a:avLst/>
          </a:prstGeom>
        </p:spPr>
      </p:pic>
      <p:pic>
        <p:nvPicPr>
          <p:cNvPr id="15" name="Imagen 14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2EEF5BF1-D072-4CA6-823B-FCEA04FF27C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045" y="6026151"/>
            <a:ext cx="1076319" cy="831849"/>
          </a:xfrm>
          <a:prstGeom prst="rect">
            <a:avLst/>
          </a:prstGeom>
        </p:spPr>
      </p:pic>
      <p:pic>
        <p:nvPicPr>
          <p:cNvPr id="17" name="Imagen 16" descr="Texto&#10;&#10;Descripción generada automáticamente con confianza media">
            <a:extLst>
              <a:ext uri="{FF2B5EF4-FFF2-40B4-BE49-F238E27FC236}">
                <a16:creationId xmlns:a16="http://schemas.microsoft.com/office/drawing/2014/main" id="{E33E5459-7E90-4F30-AE6E-91D2534B43D0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991"/>
          <a:stretch/>
        </p:blipFill>
        <p:spPr>
          <a:xfrm>
            <a:off x="2248075" y="693993"/>
            <a:ext cx="4647850" cy="5562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043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400" b="1" kern="120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Arial"/>
        <a:buChar char="–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85830" y="-2"/>
            <a:ext cx="7458170" cy="5992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badi Extra Light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Marcador de título 4">
            <a:extLst>
              <a:ext uri="{FF2B5EF4-FFF2-40B4-BE49-F238E27FC236}">
                <a16:creationId xmlns:a16="http://schemas.microsoft.com/office/drawing/2014/main" id="{746653DA-C819-4EDE-BF60-0B3AAC8E5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9100" y="7184"/>
            <a:ext cx="6997698" cy="59210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04B2ED8-D046-41C1-96F8-7511B2215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4338" y="106432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28 de Octubre de 2021 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89100" y="-2"/>
            <a:ext cx="6736566" cy="5768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7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2" b="7970"/>
          <a:stretch/>
        </p:blipFill>
        <p:spPr>
          <a:xfrm>
            <a:off x="552" y="2"/>
            <a:ext cx="1688548" cy="576815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47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02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A9C1CE74-B2C4-414C-911F-439CDD41FF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"/>
            <a:ext cx="1619008" cy="599292"/>
          </a:xfrm>
          <a:prstGeom prst="rect">
            <a:avLst/>
          </a:prstGeom>
        </p:spPr>
      </p:pic>
      <p:pic>
        <p:nvPicPr>
          <p:cNvPr id="15" name="Imagen 14" descr="Texto&#10;&#10;Descripción generada automáticamente">
            <a:extLst>
              <a:ext uri="{FF2B5EF4-FFF2-40B4-BE49-F238E27FC236}">
                <a16:creationId xmlns:a16="http://schemas.microsoft.com/office/drawing/2014/main" id="{4EA47B12-0139-4E95-8F0E-EE6C2E5EDE7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alphaModFix amt="2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910"/>
          <a:stretch/>
        </p:blipFill>
        <p:spPr>
          <a:xfrm>
            <a:off x="5308533" y="1507854"/>
            <a:ext cx="3218245" cy="3958959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56502D2-3F83-4DBA-A8A5-8817AE4BDB2D}"/>
              </a:ext>
            </a:extLst>
          </p:cNvPr>
          <p:cNvSpPr/>
          <p:nvPr/>
        </p:nvSpPr>
        <p:spPr>
          <a:xfrm>
            <a:off x="0" y="6492875"/>
            <a:ext cx="9144000" cy="3651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  <a:lumMod val="7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rgbClr val="6E56A0"/>
              </a:gs>
              <a:gs pos="42000">
                <a:srgbClr val="D1C5D6"/>
              </a:gs>
              <a:gs pos="21000">
                <a:srgbClr val="E2DEE2"/>
              </a:gs>
            </a:gsLst>
            <a:lin ang="0" scaled="1"/>
            <a:tileRect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7" name="Marcador de pie de página 6">
            <a:extLst>
              <a:ext uri="{FF2B5EF4-FFF2-40B4-BE49-F238E27FC236}">
                <a16:creationId xmlns:a16="http://schemas.microsoft.com/office/drawing/2014/main" id="{137ABA22-4CB3-4E9F-AEC9-C7687166A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79249" y="6499983"/>
            <a:ext cx="33854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r>
              <a:rPr lang="es-MX"/>
              <a:t>Sesión Ordinaria 10/2021 del 28 de Octubre de 2021 </a:t>
            </a:r>
            <a:endParaRPr lang="es-MX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63938" y="6489583"/>
            <a:ext cx="4572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10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AB172BD5-8A55-43DE-948C-AB8C6F3C121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817" y="6055313"/>
            <a:ext cx="996309" cy="770012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36FDCAB-5001-4D70-9990-B5AFDCAEF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766218"/>
            <a:ext cx="53418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8414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dt="0"/>
  <p:txStyles>
    <p:titleStyle>
      <a:lvl1pPr algn="ctr" defTabSz="914377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Clr>
          <a:schemeClr val="accent1">
            <a:lumMod val="50000"/>
          </a:schemeClr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50000"/>
          </a:schemeClr>
        </a:buClr>
        <a:buFont typeface="Prompt ExtraLight" panose="00000300000000000000" pitchFamily="2" charset="-34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Clr>
          <a:schemeClr val="accent1">
            <a:lumMod val="75000"/>
          </a:schemeClr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Clr>
          <a:srgbClr val="6E56A0"/>
        </a:buClr>
        <a:buFont typeface="Prompt ExtraLight" panose="00000300000000000000" pitchFamily="2" charset="-34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673461" y="2"/>
            <a:ext cx="6750564" cy="55880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4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9" b="9526"/>
          <a:stretch/>
        </p:blipFill>
        <p:spPr>
          <a:xfrm>
            <a:off x="-15639" y="1"/>
            <a:ext cx="1689100" cy="558800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6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63671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56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0" y="0"/>
            <a:ext cx="1719618" cy="55966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19619" y="3"/>
            <a:ext cx="7424383" cy="559663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19618" y="1"/>
            <a:ext cx="7424380" cy="5596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77287"/>
            <a:ext cx="843027" cy="944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61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3500" y="1763858"/>
            <a:ext cx="2719052" cy="3670110"/>
          </a:xfrm>
          <a:prstGeom prst="rect">
            <a:avLst/>
          </a:prstGeom>
        </p:spPr>
      </p:pic>
      <p:pic>
        <p:nvPicPr>
          <p:cNvPr id="28" name="Imagen 27"/>
          <p:cNvPicPr/>
          <p:nvPr/>
        </p:nvPicPr>
        <p:blipFill rotWithShape="1"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388902" y="7186"/>
            <a:ext cx="755099" cy="8301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2055 Rectángulo"/>
          <p:cNvSpPr/>
          <p:nvPr/>
        </p:nvSpPr>
        <p:spPr>
          <a:xfrm>
            <a:off x="1692322" y="-2"/>
            <a:ext cx="6696578" cy="56041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1274" y="2137957"/>
            <a:ext cx="9175275" cy="2987299"/>
          </a:xfrm>
          <a:prstGeom prst="rect">
            <a:avLst/>
          </a:prstGeom>
        </p:spPr>
      </p:pic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6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2" b="9657"/>
          <a:stretch/>
        </p:blipFill>
        <p:spPr>
          <a:xfrm>
            <a:off x="0" y="-1"/>
            <a:ext cx="1692323" cy="5604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2 Rectángulo"/>
          <p:cNvSpPr/>
          <p:nvPr/>
        </p:nvSpPr>
        <p:spPr>
          <a:xfrm>
            <a:off x="30186" y="1515406"/>
            <a:ext cx="9129450" cy="396044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508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055 Rectángulo"/>
          <p:cNvSpPr/>
          <p:nvPr/>
        </p:nvSpPr>
        <p:spPr>
          <a:xfrm>
            <a:off x="1705970" y="-2"/>
            <a:ext cx="6733695" cy="5459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 rotWithShape="1">
          <a:blip r:embed="rId3"/>
          <a:srcRect l="1538" t="20344" r="770" b="15263"/>
          <a:stretch/>
        </p:blipFill>
        <p:spPr>
          <a:xfrm>
            <a:off x="-15638" y="6686393"/>
            <a:ext cx="9175275" cy="185824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9" b="10291"/>
          <a:stretch/>
        </p:blipFill>
        <p:spPr>
          <a:xfrm>
            <a:off x="1" y="-1"/>
            <a:ext cx="1705970" cy="545911"/>
          </a:xfrm>
          <a:prstGeom prst="rect">
            <a:avLst/>
          </a:prstGeom>
        </p:spPr>
      </p:pic>
      <p:sp>
        <p:nvSpPr>
          <p:cNvPr id="46" name="75 Rectángulo"/>
          <p:cNvSpPr/>
          <p:nvPr/>
        </p:nvSpPr>
        <p:spPr>
          <a:xfrm>
            <a:off x="14551" y="1363901"/>
            <a:ext cx="3452825" cy="4608512"/>
          </a:xfrm>
          <a:prstGeom prst="rec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/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</a:blip>
          <a:srcRect l="2546" t="24150" r="66225" b="18796"/>
          <a:stretch/>
        </p:blipFill>
        <p:spPr bwMode="auto">
          <a:xfrm>
            <a:off x="8439666" y="7184"/>
            <a:ext cx="704335" cy="7330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28527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hf hdr="0" dt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3445" y="1968883"/>
            <a:ext cx="9150889" cy="2920237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8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17341" y="0"/>
            <a:ext cx="63266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7748" y="1683446"/>
            <a:ext cx="2719052" cy="3670110"/>
          </a:xfrm>
          <a:prstGeom prst="rect">
            <a:avLst/>
          </a:prstGeom>
        </p:spPr>
      </p:pic>
      <p:sp>
        <p:nvSpPr>
          <p:cNvPr id="12" name="41 Rectángulo"/>
          <p:cNvSpPr/>
          <p:nvPr/>
        </p:nvSpPr>
        <p:spPr>
          <a:xfrm>
            <a:off x="-6351" y="1179740"/>
            <a:ext cx="9150350" cy="4498521"/>
          </a:xfrm>
          <a:prstGeom prst="rect">
            <a:avLst/>
          </a:prstGeom>
          <a:solidFill>
            <a:schemeClr val="bg1">
              <a:lumMod val="95000"/>
              <a:alpha val="6800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sz="788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7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0" y="2"/>
            <a:ext cx="9143999" cy="6870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3948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MX"/>
              <a:t>Sesión Ordinaria 10/2021 del 28 de Octubre de 2021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C1CA-BC64-9342-9FC6-0A703FD15379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5" b="10644"/>
          <a:stretch/>
        </p:blipFill>
        <p:spPr>
          <a:xfrm>
            <a:off x="1" y="0"/>
            <a:ext cx="1705970" cy="583474"/>
          </a:xfrm>
          <a:prstGeom prst="rect">
            <a:avLst/>
          </a:prstGeom>
        </p:spPr>
      </p:pic>
      <p:sp>
        <p:nvSpPr>
          <p:cNvPr id="11" name="2055 Rectángulo"/>
          <p:cNvSpPr/>
          <p:nvPr/>
        </p:nvSpPr>
        <p:spPr>
          <a:xfrm>
            <a:off x="1705972" y="1"/>
            <a:ext cx="7438029" cy="5834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MX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05972" y="0"/>
            <a:ext cx="7438027" cy="583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AEBED"/>
              </a:clrFrom>
              <a:clrTo>
                <a:srgbClr val="EAEB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07" t="16595" r="13165" b="9678"/>
          <a:stretch/>
        </p:blipFill>
        <p:spPr>
          <a:xfrm>
            <a:off x="232012" y="5791125"/>
            <a:ext cx="830670" cy="9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458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1800" kern="1200">
          <a:solidFill>
            <a:schemeClr val="bg1">
              <a:lumMod val="95000"/>
            </a:schemeClr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9832" y="2824741"/>
            <a:ext cx="6048211" cy="1470025"/>
          </a:xfrm>
        </p:spPr>
        <p:txBody>
          <a:bodyPr/>
          <a:lstStyle/>
          <a:p>
            <a:pPr algn="r"/>
            <a: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Reserva Técnica del IPEJAL a corte de Septiembre 2021</a:t>
            </a:r>
            <a:br>
              <a:rPr lang="es-MX" sz="32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endParaRPr lang="es-MX" sz="3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7858240D-8354-42CE-BBF0-BBA3AC986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DCC1CA-BC64-9342-9FC6-0A703FD15379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710FEA-2F31-4561-9EFC-1C1B45EAF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Sesión Ordinaria 10/2021 del 28 de Octubre de 2021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976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84367D4-0BB7-48FE-B3C9-0E8A556766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F5E58AE-96D2-45FC-96FE-2B21174429C3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F86FE871-5300-4BFB-B314-904CFBEBE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158" y="-56119"/>
            <a:ext cx="6997698" cy="592106"/>
          </a:xfrm>
        </p:spPr>
        <p:txBody>
          <a:bodyPr/>
          <a:lstStyle/>
          <a:p>
            <a:pPr marL="0" marR="0" lvl="0" indent="0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kumimoji="0" lang="es-MX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j-ea"/>
                <a:cs typeface="+mj-cs"/>
              </a:rPr>
              <a:t>Reserva Técnica 2012 – Septiembre 2021</a:t>
            </a:r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DED0498F-67DA-43F0-A5CD-049EB3046E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ea typeface="+mn-ea"/>
                <a:cs typeface="+mn-cs"/>
              </a:rPr>
              <a:t>Sesión Ordinaria 10/2021 del 28 de Octubre de 2021 </a:t>
            </a:r>
            <a:endParaRPr kumimoji="0" lang="es-MX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08CBBF6-0187-45F9-9DBB-2AA54E70413F}"/>
              </a:ext>
            </a:extLst>
          </p:cNvPr>
          <p:cNvSpPr txBox="1"/>
          <p:nvPr/>
        </p:nvSpPr>
        <p:spPr>
          <a:xfrm>
            <a:off x="0" y="2613234"/>
            <a:ext cx="52081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900" dirty="0"/>
              <a:t>*Información tomada del Estado de Situación Financiera a Septiembre  de 2021.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8A79B34-6E0E-4D22-9793-F950E555E8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5581" y="3163511"/>
            <a:ext cx="4852837" cy="3145809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74E3ED0B-3123-4198-9821-4F74384BC7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196" y="881941"/>
            <a:ext cx="8400224" cy="1601816"/>
          </a:xfrm>
          <a:prstGeom prst="rect">
            <a:avLst/>
          </a:prstGeom>
        </p:spPr>
      </p:pic>
      <p:sp>
        <p:nvSpPr>
          <p:cNvPr id="15" name="Cerrar llave 14">
            <a:extLst>
              <a:ext uri="{FF2B5EF4-FFF2-40B4-BE49-F238E27FC236}">
                <a16:creationId xmlns:a16="http://schemas.microsoft.com/office/drawing/2014/main" id="{706A65C9-99D7-4B69-AE34-57E36C8D388B}"/>
              </a:ext>
            </a:extLst>
          </p:cNvPr>
          <p:cNvSpPr/>
          <p:nvPr/>
        </p:nvSpPr>
        <p:spPr>
          <a:xfrm>
            <a:off x="6979074" y="3501008"/>
            <a:ext cx="504056" cy="2304256"/>
          </a:xfrm>
          <a:prstGeom prst="rightBrace">
            <a:avLst/>
          </a:prstGeom>
          <a:ln w="190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D44B77C-1CE6-438F-B226-F18A18D2CD9E}"/>
              </a:ext>
            </a:extLst>
          </p:cNvPr>
          <p:cNvSpPr txBox="1"/>
          <p:nvPr/>
        </p:nvSpPr>
        <p:spPr>
          <a:xfrm>
            <a:off x="7454350" y="4089504"/>
            <a:ext cx="131207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>
                <a:latin typeface="Calibri" panose="020F0502020204030204" pitchFamily="34" charset="0"/>
                <a:cs typeface="Calibri" panose="020F0502020204030204" pitchFamily="34" charset="0"/>
              </a:rPr>
              <a:t>Porcentaje correspondiente a cada componente de la reserva técnica anualmente.</a:t>
            </a:r>
          </a:p>
        </p:txBody>
      </p:sp>
    </p:spTree>
    <p:extLst>
      <p:ext uri="{BB962C8B-B14F-4D97-AF65-F5344CB8AC3E}">
        <p14:creationId xmlns:p14="http://schemas.microsoft.com/office/powerpoint/2010/main" val="536529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08DCC1CA-BC64-9342-9FC6-0A703FD15379}" type="slidenum">
              <a:rPr lang="en-US" smtClean="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3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s-MX" sz="2000" dirty="0"/>
              <a:t>Comparativo Reserva Técnica Agosto – Septiembre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 anchor="ctr">
            <a:normAutofit lnSpcReduction="10000"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s-MX" sz="900"/>
              <a:t>Sesión Ordinaria 10/2021 del 28 de Octubre de 2021 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C139A174-4D29-4E9E-98FA-FD8CCF975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9324" y="666703"/>
            <a:ext cx="6120676" cy="187220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D31F959-9FFF-47D3-A42A-96BA9DCD69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1662" y="2538907"/>
            <a:ext cx="6120675" cy="4000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63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AFFA873D-E0E8-41F3-A9CD-8549A82DC5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>
                <a:solidFill>
                  <a:schemeClr val="bg1"/>
                </a:solidFill>
              </a:rPr>
              <a:pPr/>
              <a:t>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7C30D2FA-A2EA-4EBA-B0F6-E9EC9BB0A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/>
              <a:t>Comparativo Reserva Técnica 2020 vs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52849A-42B4-4F17-BC09-1C068221F3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10/2021 del 28 de Octubre de 2021 </a:t>
            </a:r>
            <a:endParaRPr lang="es-MX" sz="9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3E310BC-FA51-4ED5-8B49-311CFB43A3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260" y="1112964"/>
            <a:ext cx="7565479" cy="463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457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6422911-3594-40FB-BD37-0CD664231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2000" dirty="0"/>
              <a:t>Comparativo Reserva Técnica Agosto – Septiembre  2021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73DFE74-0BFB-4F3D-9038-9EFA1FE6F4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10/2021 del 28 de Octubre de 2021 </a:t>
            </a:r>
            <a:endParaRPr lang="es-MX" sz="900" dirty="0"/>
          </a:p>
        </p:txBody>
      </p:sp>
      <p:pic>
        <p:nvPicPr>
          <p:cNvPr id="8" name="Marcador de contenido 7">
            <a:extLst>
              <a:ext uri="{FF2B5EF4-FFF2-40B4-BE49-F238E27FC236}">
                <a16:creationId xmlns:a16="http://schemas.microsoft.com/office/drawing/2014/main" id="{CA794E60-3261-441C-91B8-A1E5A1B921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147" y="725191"/>
            <a:ext cx="8901853" cy="5665580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7A89003-3024-4738-BCC7-0A2DA64A9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08DCC1CA-BC64-9342-9FC6-0A703FD15379}" type="slidenum">
              <a:rPr lang="en-US" smtClean="0">
                <a:solidFill>
                  <a:schemeClr val="bg1"/>
                </a:solidFill>
              </a:rPr>
              <a:pPr/>
              <a:t>5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877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5C7E12EF-774F-4860-AEEA-C9F6CB0550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08DCC1CA-BC64-9342-9FC6-0A703FD15379}" type="slidenum">
              <a:rPr lang="en-US" smtClean="0">
                <a:solidFill>
                  <a:schemeClr val="bg1"/>
                </a:solidFill>
              </a:rPr>
              <a:pPr/>
              <a:t>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2CC549D2-2514-4E79-A580-D56BEDA2F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1600" dirty="0">
                <a:latin typeface="+mn-lt"/>
                <a:cs typeface="Calibri" panose="020F0502020204030204" pitchFamily="34" charset="0"/>
              </a:rPr>
              <a:t>Explicación de puntos por componente </a:t>
            </a:r>
            <a:r>
              <a:rPr lang="es-MX" sz="1600" dirty="0" err="1">
                <a:latin typeface="+mn-lt"/>
                <a:cs typeface="Calibri" panose="020F0502020204030204" pitchFamily="34" charset="0"/>
              </a:rPr>
              <a:t>RT</a:t>
            </a:r>
            <a:r>
              <a:rPr lang="es-MX" sz="1600" dirty="0">
                <a:latin typeface="+mn-lt"/>
                <a:cs typeface="Calibri" panose="020F0502020204030204" pitchFamily="34" charset="0"/>
              </a:rPr>
              <a:t> Agosto – Septiembre 2021.</a:t>
            </a:r>
            <a:endParaRPr lang="es-MX" sz="1600" dirty="0">
              <a:latin typeface="+mn-lt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A4E1DA-EE9B-4B54-ADED-20D27C84F4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 sz="900"/>
              <a:t>Sesión Ordinaria 10/2021 del 28 de Octubre de 2021 </a:t>
            </a:r>
            <a:endParaRPr lang="es-MX" sz="90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0C883FD-9C95-4132-8096-DCE643A66668}"/>
              </a:ext>
            </a:extLst>
          </p:cNvPr>
          <p:cNvSpPr txBox="1"/>
          <p:nvPr/>
        </p:nvSpPr>
        <p:spPr>
          <a:xfrm>
            <a:off x="125759" y="714167"/>
            <a:ext cx="8892480" cy="5766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MX" sz="1200" b="1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Inversiones en Mercados Financieros</a:t>
            </a:r>
            <a:endParaRPr lang="es-MX" sz="12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1: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 el incremento a corto plazo es de 597.5 millones de pesos, y se debe principalmente como una estrategia de inversión, pasando de largo a corto plazo, así como también a recuperación de capital del adeudo de las dependencias principalmente.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2: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en títulos y valores es de -242.5 millones de pesos, y se debe principalmente al reacomodo de inversión pasando de largo a corto plazo como estrategia de inversión. 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200" b="1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Cartera de Préstamos</a:t>
            </a:r>
            <a:endParaRPr lang="es-MX" sz="12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5: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 El incremento de los 102.7 millones de pesos, se debe a un mayor otorgamiento de préstamos a corto plazo, entre  los afiliados y pensionados  que comprenden la población del IPEJAL.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6: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 El decremento de los -37.6 millones de pesos, se debe a la diferencia entre los créditos otorgados y los pagados, tanto de hipotecarios como prendarios por parte de los afiliados y pensionados (colocación de préstamos), el decremento significa que han sido mayores los créditos pagados o abonados, que los otorgados.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200" b="1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Bienes Inmuebles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8:</a:t>
            </a: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El decremento en inventario de bienes para venta se debe a  la venta de una propiedad por 1.31 millones de pesos.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11:</a:t>
            </a: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El decremento en viviendas se debe a un ajuste en la depreciación de las viviendas por -2.25 millones de pesos.</a:t>
            </a:r>
          </a:p>
          <a:p>
            <a:pPr lvl="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es-MX" sz="1200" b="1" dirty="0">
                <a:solidFill>
                  <a:schemeClr val="accent1">
                    <a:lumMod val="50000"/>
                  </a:schemeClr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Cuentas por Cobrar</a:t>
            </a:r>
            <a:endParaRPr lang="es-MX" sz="1200" dirty="0">
              <a:solidFill>
                <a:schemeClr val="accent1">
                  <a:lumMod val="50000"/>
                </a:schemeClr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15</a:t>
            </a: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El decremento de los 413 mil de pesos, se da principalmente por  el cumplimiento de pago de adeudos por arrendamiento gravado (renta de edificios y locales).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es-MX" sz="1200" b="1" u="sng" dirty="0">
                <a:ea typeface="Calibri" panose="020F0502020204030204" pitchFamily="34" charset="0"/>
                <a:cs typeface="Times New Roman" panose="02020603050405020304" pitchFamily="18" charset="0"/>
              </a:rPr>
              <a:t>Punto 16:</a:t>
            </a:r>
            <a:r>
              <a:rPr lang="es-MX" sz="1200" b="1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El </a:t>
            </a:r>
            <a:r>
              <a:rPr lang="es-MX" sz="1200" dirty="0"/>
              <a:t>decremento de los 334.4 millones de pesos, se da principalmente por el rubro de deudores por aportaciones y retenciones, esto con las dependencias afiliadas al IPEJAL, lo que significa en relación inversa, el cumplimiento de pago o la  recuperación del adeudo de las </a:t>
            </a:r>
            <a:r>
              <a:rPr lang="es-MX" sz="1200" dirty="0">
                <a:ea typeface="Calibri" panose="020F0502020204030204" pitchFamily="34" charset="0"/>
                <a:cs typeface="Times New Roman" panose="02020603050405020304" pitchFamily="18" charset="0"/>
              </a:rPr>
              <a:t>dependencias.</a:t>
            </a:r>
            <a:endParaRPr lang="es-MX" sz="1200" u="none" strike="noStrike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8135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Sesiones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A7692A2E-4455-4B40-ADDE-57D0D4B414B7}" vid="{5F4364F3-0ABC-4875-A218-6BAC94C640C2}"/>
    </a:ext>
  </a:extLst>
</a:theme>
</file>

<file path=ppt/theme/theme10.xml><?xml version="1.0" encoding="utf-8"?>
<a:theme xmlns:a="http://schemas.openxmlformats.org/drawingml/2006/main" name="4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1.xml><?xml version="1.0" encoding="utf-8"?>
<a:theme xmlns:a="http://schemas.openxmlformats.org/drawingml/2006/main" name="5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2.xml><?xml version="1.0" encoding="utf-8"?>
<a:theme xmlns:a="http://schemas.openxmlformats.org/drawingml/2006/main" name="3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8B996B83-43A9-4167-8347-3BC16BC00D97}" vid="{04E43DA1-C149-4450-B115-E9BD324350C4}"/>
    </a:ext>
  </a:extLst>
</a:theme>
</file>

<file path=ppt/theme/theme13.xml><?xml version="1.0" encoding="utf-8"?>
<a:theme xmlns:a="http://schemas.openxmlformats.org/drawingml/2006/main" name="4_Template IPEJAL ppt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6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5.xml><?xml version="1.0" encoding="utf-8"?>
<a:theme xmlns:a="http://schemas.openxmlformats.org/drawingml/2006/main" name="7_plantilla ipejal 2019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6.xml><?xml version="1.0" encoding="utf-8"?>
<a:theme xmlns:a="http://schemas.openxmlformats.org/drawingml/2006/main" name="8_plantilla ipejal 2019">
  <a:themeElements>
    <a:clrScheme name="Personalizado 4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17.xml><?xml version="1.0" encoding="utf-8"?>
<a:theme xmlns:a="http://schemas.openxmlformats.org/drawingml/2006/main" name="PRESENTACIÓN CONSEJO DIRECTIVO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CIÓN CONSEJO DIRECTIVO" id="{430CB279-9208-4DDD-B935-F9EE1B90FA8B}" vid="{161E53D4-5030-466A-B88D-8F64417DF5AB}"/>
    </a:ext>
  </a:extLst>
</a:theme>
</file>

<file path=ppt/theme/theme18.xml><?xml version="1.0" encoding="utf-8"?>
<a:theme xmlns:a="http://schemas.openxmlformats.org/drawingml/2006/main" name="4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Reflejo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40000"/>
                <a:lumMod val="105000"/>
              </a:schemeClr>
            </a:gs>
            <a:gs pos="41000">
              <a:schemeClr val="phClr">
                <a:tint val="57000"/>
                <a:satMod val="160000"/>
                <a:lumMod val="99000"/>
              </a:schemeClr>
            </a:gs>
            <a:gs pos="100000">
              <a:schemeClr val="phClr">
                <a:tint val="80000"/>
                <a:satMod val="18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15000"/>
                <a:lumMod val="114000"/>
              </a:schemeClr>
            </a:gs>
            <a:gs pos="60000">
              <a:schemeClr val="phClr">
                <a:tint val="100000"/>
                <a:shade val="96000"/>
                <a:satMod val="100000"/>
                <a:lumMod val="108000"/>
              </a:schemeClr>
            </a:gs>
            <a:gs pos="100000">
              <a:schemeClr val="phClr">
                <a:shade val="91000"/>
                <a:sat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50800" dist="31750" dir="5400000" sy="98000" rotWithShape="0">
              <a:srgbClr val="000000">
                <a:alpha val="4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4800000"/>
            </a:lightRig>
          </a:scene3d>
          <a:sp3d prstMaterial="matte">
            <a:bevelT w="25400" h="44450"/>
          </a:sp3d>
        </a:effectStyle>
        <a:effectStyle>
          <a:effectLst>
            <a:reflection blurRad="25400" stA="32000" endPos="28000" dist="8889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508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AEFB5608-D799-46B1-A258-4E0E97CBC3E7}"/>
    </a:ext>
  </a:extLst>
</a:theme>
</file>

<file path=ppt/theme/theme19.xml><?xml version="1.0" encoding="utf-8"?>
<a:theme xmlns:a="http://schemas.openxmlformats.org/drawingml/2006/main" name="9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2ECD0D2-98A1-45D3-8389-C13677FAD884}"/>
    </a:ext>
  </a:extLst>
</a:theme>
</file>

<file path=ppt/theme/theme2.xml><?xml version="1.0" encoding="utf-8"?>
<a:theme xmlns:a="http://schemas.openxmlformats.org/drawingml/2006/main" name="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20.xml><?xml version="1.0" encoding="utf-8"?>
<a:theme xmlns:a="http://schemas.openxmlformats.org/drawingml/2006/main" name="10_plantilla ipejal 2019">
  <a:themeElements>
    <a:clrScheme name="Personalizado 3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6">
      <a:majorFont>
        <a:latin typeface="Tenorite"/>
        <a:ea typeface=""/>
        <a:cs typeface=""/>
      </a:majorFont>
      <a:minorFont>
        <a:latin typeface="Prompt ExtraLight"/>
        <a:ea typeface=""/>
        <a:cs typeface=""/>
      </a:minorFont>
    </a:fontScheme>
    <a:fmtScheme name="Microsurco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/>
          </a:solidFill>
          <a:prstDash val="solid"/>
        </a:ln>
        <a:ln w="58420" cap="flat" cmpd="thickThin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27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31750" h="63500" prst="riblet"/>
          </a:sp3d>
        </a:effectStyle>
        <a:effectStyle>
          <a:effectLst>
            <a:outerShdw blurRad="50800" dist="38100" dir="27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l"/>
          </a:scene3d>
          <a:sp3d prstMaterial="flat">
            <a:bevelT w="57150" h="114300" prst="ribl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.- PRESENTACIÓN CONSEJO DIRECTIVO - 2" id="{79317213-E90A-4C22-BBAF-C91F52554FAF}" vid="{FA9D06CD-7291-4C61-8103-39D463664522}"/>
    </a:ext>
  </a:extLst>
</a:theme>
</file>

<file path=ppt/theme/theme2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lantilla ipejal 2019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4.xml><?xml version="1.0" encoding="utf-8"?>
<a:theme xmlns:a="http://schemas.openxmlformats.org/drawingml/2006/main" name="1_Tema Sesiones">
  <a:themeElements>
    <a:clrScheme name="Personalizado 2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F7F"/>
      </a:hlink>
      <a:folHlink>
        <a:srgbClr val="8C8C8C"/>
      </a:folHlink>
    </a:clrScheme>
    <a:fontScheme name="Personalizado 1">
      <a:majorFont>
        <a:latin typeface="Arial Nova Light"/>
        <a:ea typeface=""/>
        <a:cs typeface=""/>
      </a:majorFont>
      <a:minorFont>
        <a:latin typeface="Promp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26BFFD90-DB4A-4430-A758-8CF8B9B77286}" vid="{1F7936C4-BA8F-4675-8AEB-9A38D1EC11DC}"/>
    </a:ext>
  </a:extLst>
</a:theme>
</file>

<file path=ppt/theme/theme5.xml><?xml version="1.0" encoding="utf-8"?>
<a:theme xmlns:a="http://schemas.openxmlformats.org/drawingml/2006/main" name="2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7.xml><?xml version="1.0" encoding="utf-8"?>
<a:theme xmlns:a="http://schemas.openxmlformats.org/drawingml/2006/main" name="3_plantilla ipejal 2019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ipejal 2019" id="{97B39504-9950-4E47-A76E-3CF8768AADC5}" vid="{4B6DBFDE-D728-4CF3-A0AE-FA415622AAF0}"/>
    </a:ext>
  </a:extLst>
</a:theme>
</file>

<file path=ppt/theme/theme8.xml><?xml version="1.0" encoding="utf-8"?>
<a:theme xmlns:a="http://schemas.openxmlformats.org/drawingml/2006/main" name="2_Tema Sesiones">
  <a:themeElements>
    <a:clrScheme name="Personalizado 5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7F7B99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Sesiones" id="{D59C2D5E-270C-4C3F-B398-4EB1A7AE42A0}" vid="{AB9DEEEF-6222-49A5-BC6B-0B0B7BF2C1AA}"/>
    </a:ext>
  </a:extLst>
</a:theme>
</file>

<file path=ppt/theme/theme9.xml><?xml version="1.0" encoding="utf-8"?>
<a:theme xmlns:a="http://schemas.openxmlformats.org/drawingml/2006/main" name="3_Template IPEJAL ppt">
  <a:themeElements>
    <a:clrScheme name="Violeta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andara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Sesiones</Template>
  <TotalTime>101</TotalTime>
  <Words>456</Words>
  <Application>Microsoft Office PowerPoint</Application>
  <PresentationFormat>Presentación en pantalla (4:3)</PresentationFormat>
  <Paragraphs>32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10</vt:i4>
      </vt:variant>
      <vt:variant>
        <vt:lpstr>Tema</vt:lpstr>
      </vt:variant>
      <vt:variant>
        <vt:i4>20</vt:i4>
      </vt:variant>
      <vt:variant>
        <vt:lpstr>Títulos de diapositiva</vt:lpstr>
      </vt:variant>
      <vt:variant>
        <vt:i4>6</vt:i4>
      </vt:variant>
    </vt:vector>
  </HeadingPairs>
  <TitlesOfParts>
    <vt:vector size="36" baseType="lpstr">
      <vt:lpstr>Abadi Extra Light</vt:lpstr>
      <vt:lpstr>Arial</vt:lpstr>
      <vt:lpstr>Arial Nova Light</vt:lpstr>
      <vt:lpstr>Calibri</vt:lpstr>
      <vt:lpstr>Candara</vt:lpstr>
      <vt:lpstr>Century Gothic</vt:lpstr>
      <vt:lpstr>Estrangelo Edessa</vt:lpstr>
      <vt:lpstr>Prompt ExtraLight</vt:lpstr>
      <vt:lpstr>Tenorite</vt:lpstr>
      <vt:lpstr>Wingdings</vt:lpstr>
      <vt:lpstr>Tema Sesiones</vt:lpstr>
      <vt:lpstr>plantilla ipejal 2019</vt:lpstr>
      <vt:lpstr>1_plantilla ipejal 2019</vt:lpstr>
      <vt:lpstr>1_Tema Sesiones</vt:lpstr>
      <vt:lpstr>2_Template IPEJAL ppt</vt:lpstr>
      <vt:lpstr>2_plantilla ipejal 2019</vt:lpstr>
      <vt:lpstr>3_plantilla ipejal 2019</vt:lpstr>
      <vt:lpstr>2_Tema Sesiones</vt:lpstr>
      <vt:lpstr>3_Template IPEJAL ppt</vt:lpstr>
      <vt:lpstr>4_plantilla ipejal 2019</vt:lpstr>
      <vt:lpstr>5_plantilla ipejal 2019</vt:lpstr>
      <vt:lpstr>3_Tema Sesiones</vt:lpstr>
      <vt:lpstr>4_Template IPEJAL ppt</vt:lpstr>
      <vt:lpstr>6_plantilla ipejal 2019</vt:lpstr>
      <vt:lpstr>7_plantilla ipejal 2019</vt:lpstr>
      <vt:lpstr>8_plantilla ipejal 2019</vt:lpstr>
      <vt:lpstr>PRESENTACIÓN CONSEJO DIRECTIVO</vt:lpstr>
      <vt:lpstr>4_Tema Sesiones</vt:lpstr>
      <vt:lpstr>9_plantilla ipejal 2019</vt:lpstr>
      <vt:lpstr>10_plantilla ipejal 2019</vt:lpstr>
      <vt:lpstr>Reserva Técnica del IPEJAL a corte de Septiembre 2021 </vt:lpstr>
      <vt:lpstr>Reserva Técnica 2012 – Septiembre 2021</vt:lpstr>
      <vt:lpstr>Comparativo Reserva Técnica Agosto – Septiembre 2021</vt:lpstr>
      <vt:lpstr>Comparativo Reserva Técnica 2020 vs 2021</vt:lpstr>
      <vt:lpstr>Comparativo Reserva Técnica Agosto – Septiembre  2021</vt:lpstr>
      <vt:lpstr>Explicación de puntos por componente RT Agosto – Septiembre 2021.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Reserva Técnica del IPEJAL a corte de Julio de 2020</dc:title>
  <dc:creator>Gonzalez Martinez, Maria del Carmen</dc:creator>
  <cp:lastModifiedBy>Gonzalez Martinez, Maria del Carmen</cp:lastModifiedBy>
  <cp:revision>22</cp:revision>
  <dcterms:created xsi:type="dcterms:W3CDTF">2020-08-22T03:26:06Z</dcterms:created>
  <dcterms:modified xsi:type="dcterms:W3CDTF">2021-10-22T20:57:48Z</dcterms:modified>
</cp:coreProperties>
</file>